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44" r:id="rId4"/>
  </p:sldMasterIdLst>
  <p:notesMasterIdLst>
    <p:notesMasterId r:id="rId58"/>
  </p:notesMasterIdLst>
  <p:sldIdLst>
    <p:sldId id="256" r:id="rId5"/>
    <p:sldId id="257" r:id="rId6"/>
    <p:sldId id="283" r:id="rId7"/>
    <p:sldId id="258" r:id="rId8"/>
    <p:sldId id="284" r:id="rId9"/>
    <p:sldId id="259" r:id="rId10"/>
    <p:sldId id="285" r:id="rId11"/>
    <p:sldId id="260" r:id="rId12"/>
    <p:sldId id="286" r:id="rId13"/>
    <p:sldId id="261" r:id="rId14"/>
    <p:sldId id="287" r:id="rId15"/>
    <p:sldId id="262" r:id="rId16"/>
    <p:sldId id="288" r:id="rId17"/>
    <p:sldId id="263" r:id="rId18"/>
    <p:sldId id="289" r:id="rId19"/>
    <p:sldId id="264" r:id="rId20"/>
    <p:sldId id="290" r:id="rId21"/>
    <p:sldId id="265" r:id="rId22"/>
    <p:sldId id="291" r:id="rId23"/>
    <p:sldId id="266" r:id="rId24"/>
    <p:sldId id="292" r:id="rId25"/>
    <p:sldId id="267" r:id="rId26"/>
    <p:sldId id="293" r:id="rId27"/>
    <p:sldId id="268" r:id="rId28"/>
    <p:sldId id="294" r:id="rId29"/>
    <p:sldId id="269" r:id="rId30"/>
    <p:sldId id="295" r:id="rId31"/>
    <p:sldId id="270" r:id="rId32"/>
    <p:sldId id="296" r:id="rId33"/>
    <p:sldId id="271" r:id="rId34"/>
    <p:sldId id="297" r:id="rId35"/>
    <p:sldId id="272" r:id="rId36"/>
    <p:sldId id="298" r:id="rId37"/>
    <p:sldId id="273" r:id="rId38"/>
    <p:sldId id="300" r:id="rId39"/>
    <p:sldId id="274" r:id="rId40"/>
    <p:sldId id="301" r:id="rId41"/>
    <p:sldId id="275" r:id="rId42"/>
    <p:sldId id="302" r:id="rId43"/>
    <p:sldId id="276" r:id="rId44"/>
    <p:sldId id="303" r:id="rId45"/>
    <p:sldId id="277" r:id="rId46"/>
    <p:sldId id="304" r:id="rId47"/>
    <p:sldId id="279" r:id="rId48"/>
    <p:sldId id="305" r:id="rId49"/>
    <p:sldId id="280" r:id="rId50"/>
    <p:sldId id="306" r:id="rId51"/>
    <p:sldId id="281" r:id="rId52"/>
    <p:sldId id="307" r:id="rId53"/>
    <p:sldId id="282" r:id="rId54"/>
    <p:sldId id="308" r:id="rId55"/>
    <p:sldId id="309" r:id="rId56"/>
    <p:sldId id="310" r:id="rId5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D8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F3B0CD-0F43-497D-9E37-6E69B94B90C6}" type="datetimeFigureOut">
              <a:rPr lang="en-US"/>
              <a:pPr>
                <a:defRPr/>
              </a:pPr>
              <a:t>5/7/2015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7E59F4C-32D2-44CA-A788-AC0427089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587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271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8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82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03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84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10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347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282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682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994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932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646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54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222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3957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272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0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06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572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809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112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07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91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479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908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880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886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171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AD35B7-6775-4F8E-BBDB-D54E035EC879}" type="slidenum">
              <a:rPr lang="en-US" smtClean="0"/>
              <a:pPr/>
              <a:t>35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2633583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3187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91014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873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94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0536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9025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4989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4773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5390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7929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904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690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0662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1354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03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8352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043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66073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5204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89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06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56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58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E59F4C-32D2-44CA-A788-AC042708978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28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16D76-1B94-43DF-8FD6-7CE5A06E98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7CD86-E305-41A0-9B6E-E35BBF634A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4CB67-F7FF-4A58-A6E2-7A73DE1AAB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843A6-CE89-4F89-AA23-38617F54FF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67E2FE-6BEB-4D9A-8067-DFF5429FA6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379FF-63BA-4857-8623-69B6F80FA0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6EC29-9E0F-4543-A25A-0F1E4FCA95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6F182-116A-4F88-8E31-0009E0F3BE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2F9065-9815-41C0-952B-7AAA18DED8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FA40B-ABA2-4D8A-A20B-764602FB6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C61CAB-D06D-4CFE-BB69-C9B0D6F31A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94520-1925-44F4-B923-241640FDBF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21DA9DB-2C78-4BF7-8EA0-4734F30526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4.xml"/><Relationship Id="rId18" Type="http://schemas.openxmlformats.org/officeDocument/2006/relationships/slide" Target="slide26.xml"/><Relationship Id="rId26" Type="http://schemas.openxmlformats.org/officeDocument/2006/relationships/slide" Target="slide30.xml"/><Relationship Id="rId3" Type="http://schemas.openxmlformats.org/officeDocument/2006/relationships/audio" Target="../media/audio1.wav"/><Relationship Id="rId21" Type="http://schemas.openxmlformats.org/officeDocument/2006/relationships/slide" Target="slide18.xml"/><Relationship Id="rId7" Type="http://schemas.openxmlformats.org/officeDocument/2006/relationships/slide" Target="slide8.xml"/><Relationship Id="rId12" Type="http://schemas.openxmlformats.org/officeDocument/2006/relationships/slide" Target="slide42.xml"/><Relationship Id="rId17" Type="http://schemas.openxmlformats.org/officeDocument/2006/relationships/slide" Target="slide16.xml"/><Relationship Id="rId25" Type="http://schemas.openxmlformats.org/officeDocument/2006/relationships/slide" Target="slide20.xml"/><Relationship Id="rId2" Type="http://schemas.openxmlformats.org/officeDocument/2006/relationships/notesSlide" Target="../notesSlides/notesSlide1.xml"/><Relationship Id="rId16" Type="http://schemas.openxmlformats.org/officeDocument/2006/relationships/slide" Target="slide44.xml"/><Relationship Id="rId20" Type="http://schemas.openxmlformats.org/officeDocument/2006/relationships/slide" Target="slide46.xml"/><Relationship Id="rId29" Type="http://schemas.openxmlformats.org/officeDocument/2006/relationships/slide" Target="slide5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6.xml"/><Relationship Id="rId11" Type="http://schemas.openxmlformats.org/officeDocument/2006/relationships/slide" Target="slide22.xml"/><Relationship Id="rId24" Type="http://schemas.openxmlformats.org/officeDocument/2006/relationships/slide" Target="slide48.xml"/><Relationship Id="rId5" Type="http://schemas.openxmlformats.org/officeDocument/2006/relationships/slide" Target="slide4.xml"/><Relationship Id="rId15" Type="http://schemas.openxmlformats.org/officeDocument/2006/relationships/slide" Target="slide34.xml"/><Relationship Id="rId23" Type="http://schemas.openxmlformats.org/officeDocument/2006/relationships/slide" Target="slide38.xml"/><Relationship Id="rId28" Type="http://schemas.openxmlformats.org/officeDocument/2006/relationships/slide" Target="slide50.xml"/><Relationship Id="rId10" Type="http://schemas.openxmlformats.org/officeDocument/2006/relationships/slide" Target="slide32.xml"/><Relationship Id="rId19" Type="http://schemas.openxmlformats.org/officeDocument/2006/relationships/slide" Target="slide36.xml"/><Relationship Id="rId4" Type="http://schemas.openxmlformats.org/officeDocument/2006/relationships/slide" Target="slide2.xml"/><Relationship Id="rId9" Type="http://schemas.openxmlformats.org/officeDocument/2006/relationships/slide" Target="slide12.xml"/><Relationship Id="rId14" Type="http://schemas.openxmlformats.org/officeDocument/2006/relationships/slide" Target="slide24.xml"/><Relationship Id="rId22" Type="http://schemas.openxmlformats.org/officeDocument/2006/relationships/slide" Target="slide28.xml"/><Relationship Id="rId27" Type="http://schemas.openxmlformats.org/officeDocument/2006/relationships/slide" Target="slide4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6781800" y="2362200"/>
            <a:ext cx="1524000" cy="3733800"/>
          </a:xfrm>
          <a:prstGeom prst="rect">
            <a:avLst/>
          </a:prstGeom>
          <a:solidFill>
            <a:srgbClr val="7030A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257800" y="2362200"/>
            <a:ext cx="1524000" cy="3733800"/>
          </a:xfrm>
          <a:prstGeom prst="rect">
            <a:avLst/>
          </a:prstGeom>
          <a:solidFill>
            <a:srgbClr val="0070C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733800" y="2362200"/>
            <a:ext cx="1524000" cy="3733800"/>
          </a:xfrm>
          <a:prstGeom prst="rect">
            <a:avLst/>
          </a:prstGeom>
          <a:solidFill>
            <a:srgbClr val="2DD816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209800" y="2362200"/>
            <a:ext cx="1524000" cy="37338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85800" y="2362200"/>
            <a:ext cx="1524000" cy="3733800"/>
          </a:xfrm>
          <a:prstGeom prst="rect">
            <a:avLst/>
          </a:prstGeom>
          <a:solidFill>
            <a:srgbClr val="FF0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5800" y="1524000"/>
            <a:ext cx="7620000" cy="838200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200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Middle School</a:t>
            </a:r>
            <a:endParaRPr lang="en-US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333999" y="1752600"/>
            <a:ext cx="13716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Random</a:t>
            </a:r>
            <a:endParaRPr lang="en-US" sz="2000" b="1" dirty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781800" y="1600200"/>
            <a:ext cx="1466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Fact or Fiction</a:t>
            </a:r>
          </a:p>
        </p:txBody>
      </p:sp>
      <p:sp>
        <p:nvSpPr>
          <p:cNvPr id="1030" name="Text Box 9"/>
          <p:cNvSpPr txBox="1">
            <a:spLocks noChangeArrowheads="1"/>
          </p:cNvSpPr>
          <p:nvPr/>
        </p:nvSpPr>
        <p:spPr bwMode="auto">
          <a:xfrm>
            <a:off x="890587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4" action="ppaction://hlinksldjump"/>
              </a:rPr>
              <a:t>Q $100</a:t>
            </a:r>
            <a:endParaRPr lang="en-US" dirty="0"/>
          </a:p>
        </p:txBody>
      </p:sp>
      <p:sp>
        <p:nvSpPr>
          <p:cNvPr id="1031" name="Text Box 11"/>
          <p:cNvSpPr txBox="1">
            <a:spLocks noChangeArrowheads="1"/>
          </p:cNvSpPr>
          <p:nvPr/>
        </p:nvSpPr>
        <p:spPr bwMode="auto">
          <a:xfrm>
            <a:off x="898525" y="3241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5" action="ppaction://hlinksldjump"/>
              </a:rPr>
              <a:t>Q $200</a:t>
            </a:r>
            <a:endParaRPr lang="en-US"/>
          </a:p>
        </p:txBody>
      </p:sp>
      <p:sp>
        <p:nvSpPr>
          <p:cNvPr id="1032" name="Text Box 12"/>
          <p:cNvSpPr txBox="1">
            <a:spLocks noChangeArrowheads="1"/>
          </p:cNvSpPr>
          <p:nvPr/>
        </p:nvSpPr>
        <p:spPr bwMode="auto">
          <a:xfrm>
            <a:off x="898525" y="4003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6" action="ppaction://hlinksldjump"/>
              </a:rPr>
              <a:t>Q $300</a:t>
            </a:r>
            <a:endParaRPr lang="en-US"/>
          </a:p>
        </p:txBody>
      </p:sp>
      <p:sp>
        <p:nvSpPr>
          <p:cNvPr id="1033" name="Text Box 13"/>
          <p:cNvSpPr txBox="1">
            <a:spLocks noChangeArrowheads="1"/>
          </p:cNvSpPr>
          <p:nvPr/>
        </p:nvSpPr>
        <p:spPr bwMode="auto">
          <a:xfrm>
            <a:off x="898525" y="4765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7" action="ppaction://hlinksldjump"/>
              </a:rPr>
              <a:t>Q $400</a:t>
            </a:r>
            <a:endParaRPr lang="en-US"/>
          </a:p>
        </p:txBody>
      </p:sp>
      <p:sp>
        <p:nvSpPr>
          <p:cNvPr id="1034" name="Text Box 14"/>
          <p:cNvSpPr txBox="1">
            <a:spLocks noChangeArrowheads="1"/>
          </p:cNvSpPr>
          <p:nvPr/>
        </p:nvSpPr>
        <p:spPr bwMode="auto">
          <a:xfrm>
            <a:off x="898525" y="5486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8" action="ppaction://hlinksldjump"/>
              </a:rPr>
              <a:t>Q $500</a:t>
            </a:r>
            <a:endParaRPr lang="en-US" dirty="0"/>
          </a:p>
        </p:txBody>
      </p:sp>
      <p:sp>
        <p:nvSpPr>
          <p:cNvPr id="1035" name="Rectangle 15"/>
          <p:cNvSpPr>
            <a:spLocks noChangeArrowheads="1"/>
          </p:cNvSpPr>
          <p:nvPr/>
        </p:nvSpPr>
        <p:spPr bwMode="auto">
          <a:xfrm>
            <a:off x="24384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9" action="ppaction://hlinksldjump"/>
              </a:rPr>
              <a:t>Q $100</a:t>
            </a:r>
            <a:endParaRPr lang="en-US" dirty="0"/>
          </a:p>
        </p:txBody>
      </p:sp>
      <p:sp>
        <p:nvSpPr>
          <p:cNvPr id="1036" name="Rectangle 16"/>
          <p:cNvSpPr>
            <a:spLocks noChangeArrowheads="1"/>
          </p:cNvSpPr>
          <p:nvPr/>
        </p:nvSpPr>
        <p:spPr bwMode="auto">
          <a:xfrm>
            <a:off x="54864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0" action="ppaction://hlinksldjump"/>
              </a:rPr>
              <a:t>Q $100</a:t>
            </a:r>
            <a:endParaRPr lang="en-US" dirty="0"/>
          </a:p>
        </p:txBody>
      </p:sp>
      <p:sp>
        <p:nvSpPr>
          <p:cNvPr id="1037" name="Rectangle 17"/>
          <p:cNvSpPr>
            <a:spLocks noChangeArrowheads="1"/>
          </p:cNvSpPr>
          <p:nvPr/>
        </p:nvSpPr>
        <p:spPr bwMode="auto">
          <a:xfrm>
            <a:off x="39624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1" action="ppaction://hlinksldjump"/>
              </a:rPr>
              <a:t>Q $100</a:t>
            </a:r>
            <a:endParaRPr lang="en-US" dirty="0"/>
          </a:p>
        </p:txBody>
      </p:sp>
      <p:sp>
        <p:nvSpPr>
          <p:cNvPr id="1038" name="Rectangle 18"/>
          <p:cNvSpPr>
            <a:spLocks noChangeArrowheads="1"/>
          </p:cNvSpPr>
          <p:nvPr/>
        </p:nvSpPr>
        <p:spPr bwMode="auto">
          <a:xfrm>
            <a:off x="70104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12" action="ppaction://hlinksldjump"/>
              </a:rPr>
              <a:t>Q $100</a:t>
            </a:r>
            <a:endParaRPr lang="en-US"/>
          </a:p>
        </p:txBody>
      </p:sp>
      <p:sp>
        <p:nvSpPr>
          <p:cNvPr id="1039" name="Rectangle 19"/>
          <p:cNvSpPr>
            <a:spLocks noChangeArrowheads="1"/>
          </p:cNvSpPr>
          <p:nvPr/>
        </p:nvSpPr>
        <p:spPr bwMode="auto">
          <a:xfrm>
            <a:off x="24384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3" action="ppaction://hlinksldjump"/>
              </a:rPr>
              <a:t>Q $200</a:t>
            </a:r>
            <a:endParaRPr lang="en-US" dirty="0"/>
          </a:p>
        </p:txBody>
      </p:sp>
      <p:sp>
        <p:nvSpPr>
          <p:cNvPr id="1040" name="Rectangle 20"/>
          <p:cNvSpPr>
            <a:spLocks noChangeArrowheads="1"/>
          </p:cNvSpPr>
          <p:nvPr/>
        </p:nvSpPr>
        <p:spPr bwMode="auto">
          <a:xfrm>
            <a:off x="39624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4" action="ppaction://hlinksldjump"/>
              </a:rPr>
              <a:t>Q $200</a:t>
            </a:r>
            <a:endParaRPr lang="en-US" dirty="0"/>
          </a:p>
        </p:txBody>
      </p:sp>
      <p:sp>
        <p:nvSpPr>
          <p:cNvPr id="1041" name="Rectangle 21"/>
          <p:cNvSpPr>
            <a:spLocks noChangeArrowheads="1"/>
          </p:cNvSpPr>
          <p:nvPr/>
        </p:nvSpPr>
        <p:spPr bwMode="auto">
          <a:xfrm>
            <a:off x="54864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5" action="ppaction://hlinksldjump"/>
              </a:rPr>
              <a:t>Q $200</a:t>
            </a:r>
            <a:endParaRPr lang="en-US" dirty="0"/>
          </a:p>
        </p:txBody>
      </p:sp>
      <p:sp>
        <p:nvSpPr>
          <p:cNvPr id="1042" name="Rectangle 22"/>
          <p:cNvSpPr>
            <a:spLocks noChangeArrowheads="1"/>
          </p:cNvSpPr>
          <p:nvPr/>
        </p:nvSpPr>
        <p:spPr bwMode="auto">
          <a:xfrm>
            <a:off x="70104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16" action="ppaction://hlinksldjump"/>
              </a:rPr>
              <a:t>Q $200</a:t>
            </a:r>
            <a:endParaRPr lang="en-US"/>
          </a:p>
        </p:txBody>
      </p:sp>
      <p:sp>
        <p:nvSpPr>
          <p:cNvPr id="1043" name="Rectangle 23"/>
          <p:cNvSpPr>
            <a:spLocks noChangeArrowheads="1"/>
          </p:cNvSpPr>
          <p:nvPr/>
        </p:nvSpPr>
        <p:spPr bwMode="auto">
          <a:xfrm>
            <a:off x="2438400" y="4038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7" action="ppaction://hlinksldjump"/>
              </a:rPr>
              <a:t>Q $300</a:t>
            </a:r>
            <a:endParaRPr lang="en-US" dirty="0"/>
          </a:p>
        </p:txBody>
      </p:sp>
      <p:sp>
        <p:nvSpPr>
          <p:cNvPr id="1044" name="Rectangle 24"/>
          <p:cNvSpPr>
            <a:spLocks noChangeArrowheads="1"/>
          </p:cNvSpPr>
          <p:nvPr/>
        </p:nvSpPr>
        <p:spPr bwMode="auto">
          <a:xfrm>
            <a:off x="3962400" y="4038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8" action="ppaction://hlinksldjump"/>
              </a:rPr>
              <a:t>Q $300</a:t>
            </a:r>
            <a:endParaRPr lang="en-US" dirty="0"/>
          </a:p>
        </p:txBody>
      </p:sp>
      <p:sp>
        <p:nvSpPr>
          <p:cNvPr id="1045" name="Rectangle 25"/>
          <p:cNvSpPr>
            <a:spLocks noChangeArrowheads="1"/>
          </p:cNvSpPr>
          <p:nvPr/>
        </p:nvSpPr>
        <p:spPr bwMode="auto">
          <a:xfrm>
            <a:off x="5486400" y="4038600"/>
            <a:ext cx="1090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19" action="ppaction://hlinksldjump"/>
              </a:rPr>
              <a:t>Q $300</a:t>
            </a:r>
            <a:endParaRPr lang="en-US" dirty="0"/>
          </a:p>
        </p:txBody>
      </p:sp>
      <p:sp>
        <p:nvSpPr>
          <p:cNvPr id="1046" name="Rectangle 26"/>
          <p:cNvSpPr>
            <a:spLocks noChangeArrowheads="1"/>
          </p:cNvSpPr>
          <p:nvPr/>
        </p:nvSpPr>
        <p:spPr bwMode="auto">
          <a:xfrm>
            <a:off x="7010400" y="4038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0" action="ppaction://hlinksldjump"/>
              </a:rPr>
              <a:t>Q $300</a:t>
            </a:r>
            <a:endParaRPr lang="en-US" dirty="0"/>
          </a:p>
        </p:txBody>
      </p:sp>
      <p:sp>
        <p:nvSpPr>
          <p:cNvPr id="1047" name="Rectangle 27"/>
          <p:cNvSpPr>
            <a:spLocks noChangeArrowheads="1"/>
          </p:cNvSpPr>
          <p:nvPr/>
        </p:nvSpPr>
        <p:spPr bwMode="auto">
          <a:xfrm>
            <a:off x="2438400" y="4724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21" action="ppaction://hlinksldjump"/>
              </a:rPr>
              <a:t>Q $400</a:t>
            </a:r>
            <a:endParaRPr lang="en-US"/>
          </a:p>
        </p:txBody>
      </p:sp>
      <p:sp>
        <p:nvSpPr>
          <p:cNvPr id="1048" name="Rectangle 28"/>
          <p:cNvSpPr>
            <a:spLocks noChangeArrowheads="1"/>
          </p:cNvSpPr>
          <p:nvPr/>
        </p:nvSpPr>
        <p:spPr bwMode="auto">
          <a:xfrm>
            <a:off x="3962400" y="4724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2" action="ppaction://hlinksldjump"/>
              </a:rPr>
              <a:t>Q $400</a:t>
            </a:r>
            <a:endParaRPr lang="en-US" dirty="0"/>
          </a:p>
        </p:txBody>
      </p:sp>
      <p:sp>
        <p:nvSpPr>
          <p:cNvPr id="1049" name="Rectangle 29"/>
          <p:cNvSpPr>
            <a:spLocks noChangeArrowheads="1"/>
          </p:cNvSpPr>
          <p:nvPr/>
        </p:nvSpPr>
        <p:spPr bwMode="auto">
          <a:xfrm>
            <a:off x="5486400" y="4724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3" action="ppaction://hlinksldjump"/>
              </a:rPr>
              <a:t>Q $400</a:t>
            </a:r>
            <a:endParaRPr lang="en-US" dirty="0"/>
          </a:p>
        </p:txBody>
      </p:sp>
      <p:sp>
        <p:nvSpPr>
          <p:cNvPr id="1050" name="Rectangle 30"/>
          <p:cNvSpPr>
            <a:spLocks noChangeArrowheads="1"/>
          </p:cNvSpPr>
          <p:nvPr/>
        </p:nvSpPr>
        <p:spPr bwMode="auto">
          <a:xfrm>
            <a:off x="7010400" y="4724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4" action="ppaction://hlinksldjump"/>
              </a:rPr>
              <a:t>Q $400</a:t>
            </a:r>
            <a:endParaRPr lang="en-US" dirty="0"/>
          </a:p>
        </p:txBody>
      </p:sp>
      <p:sp>
        <p:nvSpPr>
          <p:cNvPr id="1051" name="Rectangle 31"/>
          <p:cNvSpPr>
            <a:spLocks noChangeArrowheads="1"/>
          </p:cNvSpPr>
          <p:nvPr/>
        </p:nvSpPr>
        <p:spPr bwMode="auto">
          <a:xfrm>
            <a:off x="2438400" y="5486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5" action="ppaction://hlinksldjump"/>
              </a:rPr>
              <a:t>Q $500</a:t>
            </a:r>
            <a:endParaRPr lang="en-US" dirty="0"/>
          </a:p>
        </p:txBody>
      </p:sp>
      <p:sp>
        <p:nvSpPr>
          <p:cNvPr id="1052" name="Rectangle 32"/>
          <p:cNvSpPr>
            <a:spLocks noChangeArrowheads="1"/>
          </p:cNvSpPr>
          <p:nvPr/>
        </p:nvSpPr>
        <p:spPr bwMode="auto">
          <a:xfrm>
            <a:off x="3962400" y="5486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6" action="ppaction://hlinksldjump"/>
              </a:rPr>
              <a:t>Q $500</a:t>
            </a:r>
            <a:endParaRPr lang="en-US" dirty="0"/>
          </a:p>
        </p:txBody>
      </p:sp>
      <p:sp>
        <p:nvSpPr>
          <p:cNvPr id="1053" name="Rectangle 33"/>
          <p:cNvSpPr>
            <a:spLocks noChangeArrowheads="1"/>
          </p:cNvSpPr>
          <p:nvPr/>
        </p:nvSpPr>
        <p:spPr bwMode="auto">
          <a:xfrm>
            <a:off x="5486400" y="5486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7" action="ppaction://hlinksldjump"/>
              </a:rPr>
              <a:t>Q $500</a:t>
            </a:r>
            <a:endParaRPr lang="en-US" dirty="0"/>
          </a:p>
        </p:txBody>
      </p:sp>
      <p:sp>
        <p:nvSpPr>
          <p:cNvPr id="1054" name="Rectangle 34"/>
          <p:cNvSpPr>
            <a:spLocks noChangeArrowheads="1"/>
          </p:cNvSpPr>
          <p:nvPr/>
        </p:nvSpPr>
        <p:spPr bwMode="auto">
          <a:xfrm>
            <a:off x="7010400" y="5486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8" action="ppaction://hlinksldjump"/>
              </a:rPr>
              <a:t>Q $500</a:t>
            </a:r>
            <a:endParaRPr lang="en-US" dirty="0"/>
          </a:p>
        </p:txBody>
      </p:sp>
      <p:sp>
        <p:nvSpPr>
          <p:cNvPr id="1055" name="Text Box 47"/>
          <p:cNvSpPr txBox="1">
            <a:spLocks noChangeArrowheads="1"/>
          </p:cNvSpPr>
          <p:nvPr/>
        </p:nvSpPr>
        <p:spPr bwMode="auto">
          <a:xfrm>
            <a:off x="6781800" y="6238875"/>
            <a:ext cx="1995488" cy="4667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9" action="ppaction://hlinksldjump"/>
              </a:rPr>
              <a:t>Final Jeopardy</a:t>
            </a:r>
            <a:endParaRPr lang="en-US" dirty="0"/>
          </a:p>
        </p:txBody>
      </p:sp>
      <p:sp>
        <p:nvSpPr>
          <p:cNvPr id="1056" name="TextBox 34"/>
          <p:cNvSpPr txBox="1">
            <a:spLocks noChangeArrowheads="1"/>
          </p:cNvSpPr>
          <p:nvPr/>
        </p:nvSpPr>
        <p:spPr bwMode="auto">
          <a:xfrm>
            <a:off x="762000" y="1752600"/>
            <a:ext cx="1371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 smtClean="0"/>
              <a:t>Facts</a:t>
            </a:r>
            <a:endParaRPr lang="en-US" sz="2000" b="1" dirty="0"/>
          </a:p>
        </p:txBody>
      </p:sp>
      <p:sp>
        <p:nvSpPr>
          <p:cNvPr id="1057" name="TextBox 35"/>
          <p:cNvSpPr txBox="1">
            <a:spLocks noChangeArrowheads="1"/>
          </p:cNvSpPr>
          <p:nvPr/>
        </p:nvSpPr>
        <p:spPr bwMode="auto">
          <a:xfrm>
            <a:off x="2209800" y="1752600"/>
            <a:ext cx="152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School Life</a:t>
            </a:r>
            <a:endParaRPr lang="en-US" sz="2000" b="1" dirty="0"/>
          </a:p>
        </p:txBody>
      </p:sp>
      <p:sp>
        <p:nvSpPr>
          <p:cNvPr id="1058" name="TextBox 34"/>
          <p:cNvSpPr txBox="1">
            <a:spLocks noChangeArrowheads="1"/>
          </p:cNvSpPr>
          <p:nvPr/>
        </p:nvSpPr>
        <p:spPr bwMode="auto">
          <a:xfrm>
            <a:off x="3733800" y="1578114"/>
            <a:ext cx="152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Beyond the Classroom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e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Question: “Facts”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57200" y="2194679"/>
            <a:ext cx="81534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/>
            <a:r>
              <a:rPr lang="en-US" sz="6600" dirty="0"/>
              <a:t>Approximately how many students go to East Middle School?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Answer: “Facts”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09600" y="2838271"/>
            <a:ext cx="800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/>
            <a:r>
              <a:rPr lang="en-US" sz="7200" dirty="0">
                <a:cs typeface="Times New Roman"/>
              </a:rPr>
              <a:t>650</a:t>
            </a:r>
            <a:endParaRPr lang="en-US" sz="72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Question: “School Life”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752600" y="2459038"/>
            <a:ext cx="5715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What </a:t>
            </a:r>
            <a:r>
              <a:rPr lang="en-US" sz="7200" dirty="0" smtClean="0"/>
              <a:t>are electives?</a:t>
            </a:r>
            <a:endParaRPr lang="en-US" sz="72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Answer: “School Life”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7200" y="2459038"/>
            <a:ext cx="8382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Classes that you get to choose from.</a:t>
            </a:r>
            <a:endParaRPr lang="en-US" sz="72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Question: “School Life”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04800" y="2568476"/>
            <a:ext cx="868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Are you allowed to carry a book bag?</a:t>
            </a:r>
            <a:endParaRPr lang="en-US" sz="72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Answer: “School Life”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57200" y="2895600"/>
            <a:ext cx="8153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no</a:t>
            </a:r>
            <a:endParaRPr lang="en-US" sz="72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$300 Question: “School Life”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57200" y="2146280"/>
            <a:ext cx="8255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 smtClean="0"/>
              <a:t>How many minutes do you have between classes?</a:t>
            </a:r>
            <a:endParaRPr lang="en-US" sz="72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$300 Answer: “School Life”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81000" y="2685871"/>
            <a:ext cx="8458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4</a:t>
            </a:r>
            <a:endParaRPr lang="en-US" sz="72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Question: “School Life”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8600" y="2209800"/>
            <a:ext cx="8763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What are </a:t>
            </a:r>
            <a:r>
              <a:rPr lang="en-US" sz="7200" dirty="0" smtClean="0"/>
              <a:t>the school </a:t>
            </a:r>
            <a:r>
              <a:rPr lang="en-US" sz="7200" dirty="0"/>
              <a:t>hours in </a:t>
            </a:r>
            <a:r>
              <a:rPr lang="en-US" sz="7200" dirty="0" smtClean="0"/>
              <a:t>middle school</a:t>
            </a:r>
            <a:r>
              <a:rPr lang="en-US" sz="7200" dirty="0"/>
              <a:t>?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Answer: “School Life”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28601" y="2895600"/>
            <a:ext cx="8610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/>
            <a:r>
              <a:rPr lang="en-US" sz="7200" dirty="0">
                <a:cs typeface="Times New Roman"/>
              </a:rPr>
              <a:t>8:00 </a:t>
            </a:r>
            <a:r>
              <a:rPr lang="en-US" sz="7200" dirty="0"/>
              <a:t>– 3:07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Question:  “Facts”</a:t>
            </a: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381000" y="2600742"/>
            <a:ext cx="84899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/>
            <a:r>
              <a:rPr lang="en-US" sz="6600" dirty="0"/>
              <a:t>What East's mascot?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6553200" y="5983069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Question: “School Life”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81000" y="2492276"/>
            <a:ext cx="8458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How many class periods are in 1 day?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Answer: “School Life”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04800" y="2524542"/>
            <a:ext cx="8610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6600" dirty="0" smtClean="0"/>
              <a:t>7</a:t>
            </a:r>
            <a:endParaRPr lang="en-US" sz="66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$100 Question: “Beyond the Classroom”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04800" y="1752600"/>
            <a:ext cx="8534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Will I have all of my classes with my elementary school friends?</a:t>
            </a:r>
            <a:endParaRPr lang="en-US" sz="72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$100 Answer: “Beyond the Classroom”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763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/>
              <a:t>No.</a:t>
            </a:r>
            <a:r>
              <a:rPr lang="en-US" sz="4000" dirty="0" smtClean="0"/>
              <a:t> Chances are, you will not have many classes with your friends from elementary school. However, you may have </a:t>
            </a:r>
            <a:r>
              <a:rPr lang="en-US" sz="4000" i="1" dirty="0" smtClean="0"/>
              <a:t>some</a:t>
            </a:r>
            <a:r>
              <a:rPr lang="en-US" sz="4000" dirty="0" smtClean="0"/>
              <a:t> classes or lunch with them. The bright side? You can still be their friend AND make lots of new friends too. </a:t>
            </a:r>
            <a:endParaRPr lang="en-US" sz="40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$200 Question: “Beyond the Classroom”</a:t>
            </a: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381000" y="2243078"/>
            <a:ext cx="8458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True or </a:t>
            </a:r>
            <a:r>
              <a:rPr lang="en-US" sz="7200" dirty="0" smtClean="0"/>
              <a:t>False?</a:t>
            </a:r>
          </a:p>
          <a:p>
            <a:pPr algn="ctr"/>
            <a:r>
              <a:rPr lang="en-US" sz="3600" dirty="0"/>
              <a:t>Y</a:t>
            </a:r>
            <a:r>
              <a:rPr lang="en-US" sz="3600" dirty="0" smtClean="0"/>
              <a:t>ou </a:t>
            </a:r>
            <a:r>
              <a:rPr lang="en-US" sz="3600" dirty="0"/>
              <a:t>will have more food choices in the cafeteria in middle school than </a:t>
            </a:r>
            <a:r>
              <a:rPr lang="en-US" sz="3600" dirty="0" smtClean="0"/>
              <a:t>in elementary </a:t>
            </a:r>
            <a:r>
              <a:rPr lang="en-US" sz="3600" dirty="0"/>
              <a:t>school.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$200 Answer: “Beyond the Classroom”</a:t>
            </a: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457200" y="2514600"/>
            <a:ext cx="8305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True!</a:t>
            </a:r>
          </a:p>
          <a:p>
            <a:pPr algn="ctr"/>
            <a:r>
              <a:rPr lang="en-US" sz="5400" dirty="0" smtClean="0"/>
              <a:t>[such as...]</a:t>
            </a:r>
            <a:endParaRPr lang="en-US" sz="1800" dirty="0"/>
          </a:p>
          <a:p>
            <a:pPr algn="ctr"/>
            <a:endParaRPr lang="en-US" sz="18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$300 Question: “Beyond the Classroom”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04800" y="1905000"/>
            <a:ext cx="86106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What are the names </a:t>
            </a:r>
            <a:endParaRPr lang="en-US" sz="7200" dirty="0" smtClean="0"/>
          </a:p>
          <a:p>
            <a:pPr algn="ctr"/>
            <a:r>
              <a:rPr lang="en-US" sz="7200" dirty="0" smtClean="0"/>
              <a:t>of </a:t>
            </a:r>
            <a:r>
              <a:rPr lang="en-US" sz="7200" dirty="0"/>
              <a:t>some </a:t>
            </a:r>
            <a:r>
              <a:rPr lang="en-US" sz="7200" dirty="0" smtClean="0"/>
              <a:t>clubs </a:t>
            </a:r>
          </a:p>
          <a:p>
            <a:pPr algn="ctr"/>
            <a:r>
              <a:rPr lang="en-US" sz="7200" dirty="0" smtClean="0"/>
              <a:t>you could </a:t>
            </a:r>
            <a:r>
              <a:rPr lang="en-US" sz="7200" dirty="0"/>
              <a:t>join?</a:t>
            </a:r>
          </a:p>
          <a:p>
            <a:pPr algn="ctr"/>
            <a:r>
              <a:rPr lang="en-US" sz="4800" dirty="0"/>
              <a:t>(Name 3)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$300 Answer: “Beyond the Classroom”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28600" y="2819400"/>
            <a:ext cx="86868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dirty="0" smtClean="0"/>
              <a:t>Youth 2 Youth</a:t>
            </a:r>
          </a:p>
          <a:p>
            <a:pPr algn="ctr"/>
            <a:r>
              <a:rPr lang="en-US" sz="5400" dirty="0" smtClean="0"/>
              <a:t>Math Counts</a:t>
            </a:r>
          </a:p>
          <a:p>
            <a:pPr algn="ctr"/>
            <a:r>
              <a:rPr lang="en-US" sz="5400" dirty="0" smtClean="0"/>
              <a:t>Art Club</a:t>
            </a:r>
          </a:p>
          <a:p>
            <a:pPr algn="ctr"/>
            <a:endParaRPr lang="en-US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$400 Question: “Beyond the Classroom”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04800" y="2438400"/>
            <a:ext cx="861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Do you have PE every day in middle school?</a:t>
            </a:r>
          </a:p>
          <a:p>
            <a:endParaRPr lang="en-US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$400 Answer: “Beyond the Classroom”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04801" y="2514600"/>
            <a:ext cx="861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Yes, if you are signed up for it.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Answer: “Facts”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209800" y="3048000"/>
            <a:ext cx="45878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/>
            <a:r>
              <a:rPr lang="en-US" sz="8000" dirty="0">
                <a:cs typeface="Times New Roman"/>
              </a:rPr>
              <a:t>RAPTOR</a:t>
            </a:r>
            <a:endParaRPr lang="en-US" sz="80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$500 Question: “Beyond the Classroom”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04800" y="1981200"/>
            <a:ext cx="8610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What happens if you forget your</a:t>
            </a:r>
          </a:p>
          <a:p>
            <a:pPr algn="ctr"/>
            <a:r>
              <a:rPr lang="en-US" sz="7200" dirty="0"/>
              <a:t>locker combination?</a:t>
            </a:r>
          </a:p>
          <a:p>
            <a:endParaRPr lang="en-US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8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$500 Answer: “Beyond the Classroom”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28600" y="2008525"/>
            <a:ext cx="8686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The front office has </a:t>
            </a:r>
            <a:r>
              <a:rPr lang="en-US" sz="4400" dirty="0" smtClean="0"/>
              <a:t>your combination written </a:t>
            </a:r>
            <a:r>
              <a:rPr lang="en-US" sz="4400" dirty="0"/>
              <a:t>down. It is important for </a:t>
            </a:r>
            <a:r>
              <a:rPr lang="en-US" sz="4400" dirty="0" smtClean="0"/>
              <a:t>you to </a:t>
            </a:r>
            <a:r>
              <a:rPr lang="en-US" sz="4400" dirty="0"/>
              <a:t>remember and be responsible for your combination, but don’t panic if you forget it. 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Question: “Random”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81000" y="2492276"/>
            <a:ext cx="853439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How many lunch periods are there?</a:t>
            </a:r>
            <a:endParaRPr lang="en-US" sz="72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Answer: “Random”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28600" y="2492276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3</a:t>
            </a:r>
            <a:endParaRPr lang="en-US" sz="72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Question: “Random”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28600" y="2209800"/>
            <a:ext cx="8686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How will you know when to change</a:t>
            </a:r>
          </a:p>
          <a:p>
            <a:pPr algn="ctr"/>
            <a:r>
              <a:rPr lang="en-US" sz="7200" dirty="0"/>
              <a:t>classes?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Answer: “Random”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28600" y="2057400"/>
            <a:ext cx="87471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dirty="0"/>
              <a:t>A bell will </a:t>
            </a:r>
            <a:r>
              <a:rPr lang="en-US" sz="4800" dirty="0" smtClean="0"/>
              <a:t>ring, </a:t>
            </a:r>
            <a:r>
              <a:rPr lang="en-US" sz="4800" dirty="0"/>
              <a:t>signaling the end of </a:t>
            </a:r>
            <a:r>
              <a:rPr lang="en-US" sz="4800" dirty="0" smtClean="0"/>
              <a:t>the </a:t>
            </a:r>
            <a:r>
              <a:rPr lang="en-US" sz="4800" dirty="0"/>
              <a:t>class </a:t>
            </a:r>
            <a:r>
              <a:rPr lang="en-US" sz="4800" dirty="0" smtClean="0"/>
              <a:t>period. Then, you go to your next class.</a:t>
            </a:r>
          </a:p>
          <a:p>
            <a:pPr algn="ctr"/>
            <a:endParaRPr lang="en-US" sz="200" dirty="0"/>
          </a:p>
          <a:p>
            <a:pPr algn="ctr"/>
            <a:endParaRPr lang="en-US" sz="200" dirty="0" smtClean="0"/>
          </a:p>
          <a:p>
            <a:pPr algn="ctr"/>
            <a:endParaRPr lang="en-US" sz="200" dirty="0"/>
          </a:p>
          <a:p>
            <a:pPr algn="ctr"/>
            <a:endParaRPr lang="en-US" sz="200" dirty="0" smtClean="0"/>
          </a:p>
          <a:p>
            <a:pPr algn="ctr"/>
            <a:endParaRPr lang="en-US" sz="200" dirty="0"/>
          </a:p>
          <a:p>
            <a:pPr algn="ctr"/>
            <a:endParaRPr lang="en-US" sz="200" dirty="0" smtClean="0"/>
          </a:p>
          <a:p>
            <a:pPr algn="ctr"/>
            <a:endParaRPr lang="en-US" sz="200" dirty="0"/>
          </a:p>
          <a:p>
            <a:pPr algn="ctr"/>
            <a:endParaRPr lang="en-US" sz="200" dirty="0" smtClean="0"/>
          </a:p>
          <a:p>
            <a:pPr algn="ctr"/>
            <a:endParaRPr lang="en-US" sz="200" dirty="0"/>
          </a:p>
          <a:p>
            <a:pPr algn="ctr"/>
            <a:endParaRPr lang="en-US" sz="200" dirty="0" smtClean="0"/>
          </a:p>
          <a:p>
            <a:pPr algn="ctr"/>
            <a:endParaRPr lang="en-US" sz="200" dirty="0"/>
          </a:p>
          <a:p>
            <a:pPr algn="ctr"/>
            <a:endParaRPr lang="en-US" sz="200" dirty="0" smtClean="0"/>
          </a:p>
          <a:p>
            <a:pPr algn="ctr"/>
            <a:r>
              <a:rPr lang="en-US" sz="4800" b="1" i="1" dirty="0" smtClean="0"/>
              <a:t>Don’t </a:t>
            </a:r>
            <a:r>
              <a:rPr lang="en-US" sz="4800" b="1" i="1" dirty="0"/>
              <a:t>be late!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$300 Question: “Random”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04799" y="1905000"/>
            <a:ext cx="861060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How can you see your school counselor in middle school?</a:t>
            </a:r>
            <a:endParaRPr lang="en-US" sz="72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$300 Answer: “Random”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04800" y="3124200"/>
            <a:ext cx="8610599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/>
            <a:r>
              <a:rPr lang="en-US" sz="4400" dirty="0"/>
              <a:t>Ask teacher to see him/her, leave him/her a note, make an appointment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Question: “Random”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28600" y="2263676"/>
            <a:ext cx="868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/>
            <a:r>
              <a:rPr lang="en-US" sz="7200" dirty="0">
                <a:cs typeface="Times New Roman"/>
              </a:rPr>
              <a:t>Where  do you get on and off </a:t>
            </a:r>
            <a:r>
              <a:rPr lang="en-US" sz="7200" dirty="0"/>
              <a:t>the bus?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Answer: 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04800" y="236220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/>
            <a:r>
              <a:rPr lang="en-US" sz="7200" dirty="0">
                <a:cs typeface="Times New Roman"/>
              </a:rPr>
              <a:t>Behind the building 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Question: “Facts”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09600" y="2514600"/>
            <a:ext cx="80343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/>
            <a:r>
              <a:rPr lang="en-US" sz="6600" dirty="0"/>
              <a:t>Who is the principal at East Middle School?</a:t>
            </a: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6553200" y="5983069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Question: “Random”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228601" y="3048000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/>
              <a:t>What is peer pressure?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Answer: “Random”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457200" y="2070080"/>
            <a:ext cx="8382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dirty="0" smtClean="0"/>
              <a:t>Students who are about your age who make you feel like you HAVE to do something to be “cool.”</a:t>
            </a:r>
            <a:endParaRPr lang="en-US" sz="54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Question: “Fact or Fiction”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57200" y="2568476"/>
            <a:ext cx="8153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 smtClean="0"/>
              <a:t>Fact or Fiction?</a:t>
            </a:r>
          </a:p>
          <a:p>
            <a:pPr algn="ctr"/>
            <a:r>
              <a:rPr lang="en-US" sz="3600" dirty="0" smtClean="0"/>
              <a:t>Your </a:t>
            </a:r>
            <a:r>
              <a:rPr lang="en-US" sz="3600" dirty="0"/>
              <a:t>parents are responsible for you doing your homework.</a:t>
            </a:r>
            <a:endParaRPr lang="en-US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$100 Answer: “Fact or Fiction”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304800" y="2514600"/>
            <a:ext cx="861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Fiction</a:t>
            </a:r>
          </a:p>
          <a:p>
            <a:pPr algn="ctr"/>
            <a:r>
              <a:rPr lang="en-US" sz="3600" dirty="0"/>
              <a:t>Y</a:t>
            </a:r>
            <a:r>
              <a:rPr lang="en-US" sz="3600" dirty="0" smtClean="0"/>
              <a:t>ou </a:t>
            </a:r>
            <a:r>
              <a:rPr lang="en-US" sz="3600" dirty="0"/>
              <a:t>will be responsible for </a:t>
            </a:r>
          </a:p>
          <a:p>
            <a:pPr algn="ctr"/>
            <a:r>
              <a:rPr lang="en-US" sz="3600" dirty="0"/>
              <a:t>keeping up with your assignments/homework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Question: “Fact or Fiction”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28600" y="2743200"/>
            <a:ext cx="8610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Fact or Fiction?</a:t>
            </a:r>
          </a:p>
          <a:p>
            <a:pPr algn="ctr"/>
            <a:r>
              <a:rPr lang="en-US" sz="3600" dirty="0" smtClean="0"/>
              <a:t>There </a:t>
            </a:r>
            <a:r>
              <a:rPr lang="en-US" sz="3600" dirty="0"/>
              <a:t>are bullies in middle school.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Answer: “Fact or Fiction”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04800" y="2416076"/>
            <a:ext cx="8534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Fact</a:t>
            </a:r>
          </a:p>
          <a:p>
            <a:pPr algn="ctr"/>
            <a:r>
              <a:rPr lang="en-US" sz="3600" dirty="0"/>
              <a:t>T</a:t>
            </a:r>
            <a:r>
              <a:rPr lang="en-US" sz="3600" dirty="0" smtClean="0"/>
              <a:t>here </a:t>
            </a:r>
            <a:r>
              <a:rPr lang="en-US" sz="3600" dirty="0"/>
              <a:t>could be bullies in any school, but you know what to do!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$300 Question: “Fact or Fiction”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28600" y="2416076"/>
            <a:ext cx="861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Fact or Fiction?</a:t>
            </a:r>
          </a:p>
          <a:p>
            <a:pPr algn="ctr"/>
            <a:r>
              <a:rPr lang="en-US" sz="3600" dirty="0" smtClean="0"/>
              <a:t>There </a:t>
            </a:r>
            <a:r>
              <a:rPr lang="en-US" sz="3600" dirty="0"/>
              <a:t>is more homework in middle school than elementary school.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$300 Answer: “Fact or Fiction”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76935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Fact</a:t>
            </a:r>
          </a:p>
          <a:p>
            <a:pPr algn="ctr"/>
            <a:r>
              <a:rPr lang="en-US" sz="3600" dirty="0" smtClean="0"/>
              <a:t>As school subjects get harder, it may take longer to do your assignments. However, you WILL have time for extracurricular activities like sports, music, clubs, time with friends, and more!</a:t>
            </a:r>
            <a:endParaRPr lang="en-US" sz="36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Question: “Fact or Fiction”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228600" y="2492276"/>
            <a:ext cx="868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/>
            <a:r>
              <a:rPr lang="en-US" sz="7200" dirty="0"/>
              <a:t>Fact or Fiction?</a:t>
            </a:r>
          </a:p>
          <a:p>
            <a:pPr algn="ctr"/>
            <a:r>
              <a:rPr lang="en-US" sz="3600" dirty="0">
                <a:cs typeface="Times New Roman"/>
              </a:rPr>
              <a:t>East </a:t>
            </a:r>
            <a:r>
              <a:rPr lang="en-US" sz="3600" dirty="0"/>
              <a:t>Middle School has sports that students can try out for.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Answer: “Fact or Fiction”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228600" y="2362200"/>
            <a:ext cx="8686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Fact</a:t>
            </a:r>
          </a:p>
          <a:p>
            <a:pPr algn="ctr"/>
            <a:r>
              <a:rPr lang="en-US" sz="3600" dirty="0" smtClean="0"/>
              <a:t>Students can play Cross Country, Track, Basketball, Volleyball in 6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grade, football can start in 7th.</a:t>
            </a:r>
            <a:endParaRPr lang="en-US" sz="36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$200 Answer: “Facts”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81000" y="2838271"/>
            <a:ext cx="8458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 algn="ctr"/>
            <a:r>
              <a:rPr lang="en-US" sz="7200" dirty="0"/>
              <a:t>Mr. Phares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Question: “Fact or Fiction”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228600" y="2339876"/>
            <a:ext cx="868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7200" dirty="0" smtClean="0"/>
              <a:t>Fact or Fiction?</a:t>
            </a:r>
          </a:p>
          <a:p>
            <a:pPr algn="ctr"/>
            <a:r>
              <a:rPr lang="en-US" sz="3600" dirty="0" smtClean="0"/>
              <a:t>There </a:t>
            </a:r>
            <a:r>
              <a:rPr lang="en-US" sz="3600" dirty="0"/>
              <a:t>is nobody to help you find</a:t>
            </a:r>
          </a:p>
          <a:p>
            <a:pPr algn="ctr"/>
            <a:r>
              <a:rPr lang="en-US" sz="3600" dirty="0"/>
              <a:t>your classes if you get lost.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$500 Answer: “Fact or Fiction”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96850" y="2817674"/>
            <a:ext cx="87185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 smtClean="0"/>
              <a:t>Fiction</a:t>
            </a:r>
          </a:p>
          <a:p>
            <a:pPr algn="ctr"/>
            <a:r>
              <a:rPr lang="en-US" sz="3600" dirty="0"/>
              <a:t>T</a:t>
            </a:r>
            <a:r>
              <a:rPr lang="en-US" sz="3600" dirty="0" smtClean="0"/>
              <a:t>eachers </a:t>
            </a:r>
            <a:r>
              <a:rPr lang="en-US" sz="3600" dirty="0"/>
              <a:t>are available to help </a:t>
            </a:r>
            <a:r>
              <a:rPr lang="en-US" sz="3600" dirty="0" smtClean="0"/>
              <a:t>you.</a:t>
            </a:r>
            <a:endParaRPr lang="en-US" sz="36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smtClean="0"/>
              <a:t>Final Jeopardy</a:t>
            </a:r>
            <a:endParaRPr lang="en-US" smtClean="0"/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228600" y="2362200"/>
            <a:ext cx="8686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dirty="0" smtClean="0"/>
              <a:t>Who are 3 people to go to if you have more questions about middle school?</a:t>
            </a:r>
            <a:endParaRPr lang="en-US" sz="5400" dirty="0"/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6596743" y="5968555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smtClean="0"/>
              <a:t>Final Jeopardy Answer</a:t>
            </a:r>
            <a:endParaRPr lang="en-US" smtClean="0"/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066800" y="1924883"/>
            <a:ext cx="6324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Friend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Family Member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Teacher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School Counselor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Principal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Other Adult</a:t>
            </a:r>
          </a:p>
          <a:p>
            <a:pPr algn="ctr"/>
            <a:endParaRPr lang="en-US" sz="200" dirty="0" smtClean="0"/>
          </a:p>
          <a:p>
            <a:pPr algn="ctr"/>
            <a:endParaRPr lang="en-US" sz="200" dirty="0"/>
          </a:p>
          <a:p>
            <a:pPr algn="ctr"/>
            <a:endParaRPr lang="en-US" sz="200" dirty="0" smtClean="0"/>
          </a:p>
          <a:p>
            <a:pPr algn="ctr"/>
            <a:endParaRPr lang="en-US" sz="200" dirty="0"/>
          </a:p>
          <a:p>
            <a:pPr algn="ctr"/>
            <a:endParaRPr lang="en-US" sz="200" dirty="0" smtClean="0"/>
          </a:p>
          <a:p>
            <a:pPr algn="ctr"/>
            <a:endParaRPr lang="en-US" sz="200" dirty="0"/>
          </a:p>
          <a:p>
            <a:pPr algn="ctr"/>
            <a:endParaRPr lang="en-US" sz="200" dirty="0" smtClean="0"/>
          </a:p>
          <a:p>
            <a:pPr algn="ctr"/>
            <a:endParaRPr lang="en-US" sz="200" dirty="0" smtClean="0"/>
          </a:p>
          <a:p>
            <a:pPr algn="ctr"/>
            <a:r>
              <a:rPr lang="en-US" sz="4000" dirty="0" smtClean="0"/>
              <a:t>                  and more!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$300 Question: “Facts”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8600" y="2514600"/>
            <a:ext cx="85915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/>
            <a:r>
              <a:rPr lang="en-US" sz="6000" dirty="0"/>
              <a:t>Who is the school counselor at East Middle School?</a:t>
            </a: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6553200" y="5983069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$300 Answer: “Facts”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33400" y="2667000"/>
            <a:ext cx="807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 algn="ctr"/>
            <a:r>
              <a:rPr lang="en-US" sz="7200" dirty="0">
                <a:cs typeface="Times New Roman"/>
              </a:rPr>
              <a:t>Mr</a:t>
            </a:r>
            <a:r>
              <a:rPr lang="en-US" sz="7200" dirty="0"/>
              <a:t>. Johnson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Question: “Facts”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04800" y="2895600"/>
            <a:ext cx="85518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t">
            <a:spAutoFit/>
          </a:bodyPr>
          <a:lstStyle/>
          <a:p>
            <a:pPr algn="ctr"/>
            <a:r>
              <a:rPr lang="en-US" sz="5400" dirty="0"/>
              <a:t>What are the school colors for</a:t>
            </a:r>
          </a:p>
          <a:p>
            <a:pPr algn="ctr"/>
            <a:r>
              <a:rPr lang="en-US" sz="5400" dirty="0">
                <a:cs typeface="Times New Roman"/>
              </a:rPr>
              <a:t>East  </a:t>
            </a:r>
            <a:r>
              <a:rPr lang="en-US" sz="5400" dirty="0"/>
              <a:t>Middle School?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553200" y="5983069"/>
            <a:ext cx="23622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ANSWER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$400 Answer: “Facts”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828800" y="3124200"/>
            <a:ext cx="5314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t">
            <a:spAutoFit/>
          </a:bodyPr>
          <a:lstStyle/>
          <a:p>
            <a:r>
              <a:rPr lang="en-US" sz="7200" dirty="0"/>
              <a:t>Red and Gold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7239000" y="5983069"/>
            <a:ext cx="1676400" cy="646331"/>
          </a:xfrm>
          <a:prstGeom prst="rect">
            <a:avLst/>
          </a:prstGeom>
          <a:solidFill>
            <a:schemeClr val="bg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 algn="ctr">
          <a:defRPr sz="2000"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AC1892F671A94BBCE81962F1734AF3" ma:contentTypeVersion="3" ma:contentTypeDescription="Create a new document." ma:contentTypeScope="" ma:versionID="a6a639dbeb7d16fec392d8ec1ed7e662">
  <xsd:schema xmlns:xsd="http://www.w3.org/2001/XMLSchema" xmlns:xs="http://www.w3.org/2001/XMLSchema" xmlns:p="http://schemas.microsoft.com/office/2006/metadata/properties" xmlns:ns2="a9801533-78db-403a-94d5-c43d64d48e4e" xmlns:ns3="2701b015-b82b-4aa8-b6cc-e2290f204788" targetNamespace="http://schemas.microsoft.com/office/2006/metadata/properties" ma:root="true" ma:fieldsID="48c6f3811ffe2317d4e5754a13c9cfb8" ns2:_="" ns3:_="">
    <xsd:import namespace="a9801533-78db-403a-94d5-c43d64d48e4e"/>
    <xsd:import namespace="2701b015-b82b-4aa8-b6cc-e2290f20478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801533-78db-403a-94d5-c43d64d48e4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1b015-b82b-4aa8-b6cc-e2290f204788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9801533-78db-403a-94d5-c43d64d48e4e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FE52EB-2ADE-48E7-9B51-816A2715BD54}"/>
</file>

<file path=customXml/itemProps2.xml><?xml version="1.0" encoding="utf-8"?>
<ds:datastoreItem xmlns:ds="http://schemas.openxmlformats.org/officeDocument/2006/customXml" ds:itemID="{AFCA3E30-9CA4-41A7-BCA4-B516F52EEE1C}"/>
</file>

<file path=customXml/itemProps3.xml><?xml version="1.0" encoding="utf-8"?>
<ds:datastoreItem xmlns:ds="http://schemas.openxmlformats.org/officeDocument/2006/customXml" ds:itemID="{75707385-BE00-438B-92A5-D6C48727854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</TotalTime>
  <Words>1183</Words>
  <Application>Microsoft Office PowerPoint</Application>
  <PresentationFormat>On-screen Show (4:3)</PresentationFormat>
  <Paragraphs>290</Paragraphs>
  <Slides>53</Slides>
  <Notes>53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Middle School</vt:lpstr>
      <vt:lpstr>$100 Question:  “Facts”</vt:lpstr>
      <vt:lpstr>$100 Answer: “Facts”</vt:lpstr>
      <vt:lpstr>$200 Question: “Facts”</vt:lpstr>
      <vt:lpstr>$200 Answer: “Facts”</vt:lpstr>
      <vt:lpstr>$300 Question: “Facts”</vt:lpstr>
      <vt:lpstr>$300 Answer: “Facts”</vt:lpstr>
      <vt:lpstr>$400 Question: “Facts”</vt:lpstr>
      <vt:lpstr>$400 Answer: “Facts”</vt:lpstr>
      <vt:lpstr>$500 Question: “Facts”</vt:lpstr>
      <vt:lpstr>$500 Answer: “Facts”</vt:lpstr>
      <vt:lpstr>$100 Question: “School Life”</vt:lpstr>
      <vt:lpstr>$100 Answer: “School Life”</vt:lpstr>
      <vt:lpstr>$200 Question: “School Life”</vt:lpstr>
      <vt:lpstr>$200 Answer: “School Life”</vt:lpstr>
      <vt:lpstr>$300 Question: “School Life”</vt:lpstr>
      <vt:lpstr>$300 Answer: “School Life”</vt:lpstr>
      <vt:lpstr>$400 Question: “School Life”</vt:lpstr>
      <vt:lpstr>$400 Answer: “School Life”</vt:lpstr>
      <vt:lpstr>$500 Question: “School Life”</vt:lpstr>
      <vt:lpstr>$500 Answer: “School Life”</vt:lpstr>
      <vt:lpstr>$100 Question: “Beyond the Classroom”</vt:lpstr>
      <vt:lpstr>$100 Answer: “Beyond the Classroom”</vt:lpstr>
      <vt:lpstr>$200 Question: “Beyond the Classroom”</vt:lpstr>
      <vt:lpstr>$200 Answer: “Beyond the Classroom”</vt:lpstr>
      <vt:lpstr>$300 Question: “Beyond the Classroom”</vt:lpstr>
      <vt:lpstr>$300 Answer: “Beyond the Classroom”</vt:lpstr>
      <vt:lpstr>$400 Question: “Beyond the Classroom”</vt:lpstr>
      <vt:lpstr>$400 Answer: “Beyond the Classroom”</vt:lpstr>
      <vt:lpstr>$500 Question: “Beyond the Classroom”</vt:lpstr>
      <vt:lpstr>$500 Answer: “Beyond the Classroom”</vt:lpstr>
      <vt:lpstr>$100 Question: “Random”</vt:lpstr>
      <vt:lpstr>$100 Answer: “Random”</vt:lpstr>
      <vt:lpstr>$200 Question: “Random”</vt:lpstr>
      <vt:lpstr>$200 Answer: “Random”</vt:lpstr>
      <vt:lpstr>$300 Question: “Random”</vt:lpstr>
      <vt:lpstr>$300 Answer: “Random”</vt:lpstr>
      <vt:lpstr>$400 Question: “Random”</vt:lpstr>
      <vt:lpstr>$400 Answer: </vt:lpstr>
      <vt:lpstr>$500 Question: “Random”</vt:lpstr>
      <vt:lpstr>$500 Answer: “Random”</vt:lpstr>
      <vt:lpstr>$100 Question: “Fact or Fiction”</vt:lpstr>
      <vt:lpstr>$100 Answer: “Fact or Fiction”</vt:lpstr>
      <vt:lpstr>$200 Question: “Fact or Fiction”</vt:lpstr>
      <vt:lpstr>$200 Answer: “Fact or Fiction”</vt:lpstr>
      <vt:lpstr>$300 Question: “Fact or Fiction”</vt:lpstr>
      <vt:lpstr>$300 Answer: “Fact or Fiction”</vt:lpstr>
      <vt:lpstr>$400 Question: “Fact or Fiction”</vt:lpstr>
      <vt:lpstr>$400 Answer: “Fact or Fiction”</vt:lpstr>
      <vt:lpstr>$500 Question: “Fact or Fiction”</vt:lpstr>
      <vt:lpstr>$500 Answer: “Fact or Fiction”</vt:lpstr>
      <vt:lpstr>Final Jeopardy</vt:lpstr>
      <vt:lpstr>Final Jeopardy Answer</vt:lpstr>
    </vt:vector>
  </TitlesOfParts>
  <Company>Seminole Coutny Public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SCPS</dc:creator>
  <cp:lastModifiedBy>RCAS</cp:lastModifiedBy>
  <cp:revision>127</cp:revision>
  <dcterms:created xsi:type="dcterms:W3CDTF">1998-09-17T14:16:32Z</dcterms:created>
  <dcterms:modified xsi:type="dcterms:W3CDTF">2015-05-07T18:04:34Z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0x01010013AC1892F671A94BBCE81962F1734AF3</vt:lpwstr>
  </property>
</Properties>
</file>